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72" r:id="rId11"/>
    <p:sldId id="273" r:id="rId12"/>
    <p:sldId id="274" r:id="rId13"/>
    <p:sldId id="275" r:id="rId14"/>
    <p:sldId id="279" r:id="rId15"/>
    <p:sldId id="278" r:id="rId16"/>
    <p:sldId id="276" r:id="rId17"/>
    <p:sldId id="277" r:id="rId18"/>
    <p:sldId id="284" r:id="rId19"/>
    <p:sldId id="285" r:id="rId20"/>
    <p:sldId id="286" r:id="rId21"/>
    <p:sldId id="287" r:id="rId2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4" d="100"/>
          <a:sy n="74" d="100"/>
        </p:scale>
        <p:origin x="10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9531A-DD30-47D9-896C-2FB54AC6DD62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92422F1-9AD7-43D8-B502-2123BF87ED3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378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59F54-314C-49C7-ABA0-81B88CBD0ED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5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A509E-5ED8-4C02-8587-8406A50794FD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A3497-480D-4FA8-8FB5-55B9FBCCA4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5D885-9F02-4835-8612-78EE717F48EE}" type="datetimeFigureOut">
              <a:rPr lang="fa-IR" smtClean="0"/>
              <a:pPr/>
              <a:t>1442/03/23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5FB8D-95E4-4408-89B7-201A9A1A440A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7.w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owers_128-800x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7" name="Picture 1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4325"/>
            <a:ext cx="50006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0" y="441325"/>
            <a:ext cx="2895600" cy="701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rtl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ارتباط موثر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971800" y="1941513"/>
            <a:ext cx="5791200" cy="42306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برای بیان افکار و احساسات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کلامی و غیرکلامی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بیان عقاید ، آرزوها ، نیازها و ترس ها .....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برای پرسش ، توصیه یا کمک گرفتن از سایرین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8913" name="Picture 1" descr="E:\متفرقه\New Folder (5)\New Folder\بحث و نتيجه گيري\17706-clipart-illustration-of-two-orange-businessmen-having-a-conversation-with-a-text-bubble-above-the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309" y="73660"/>
            <a:ext cx="3585381" cy="3202940"/>
          </a:xfrm>
          <a:prstGeom prst="rect">
            <a:avLst/>
          </a:prstGeom>
          <a:noFill/>
        </p:spPr>
      </p:pic>
      <p:pic>
        <p:nvPicPr>
          <p:cNvPr id="2" name="k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509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7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31242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rtl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همدلی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66800" y="1905000"/>
            <a:ext cx="4343400" cy="358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توانایی برای درک و پذیرش دیگران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خود را به جای دیگری گذاشتن    ( با کفش های دیگران راه رفتن )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صبور و پذیرا بودن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کمک به افراد برای برقراری رابطه مثبت با افرادی که نیاز به کمک دارند.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889" name="Picture 1" descr="E:\متفرقه\New Folder (5)\New Folder\99681cbcf7068766ad4cfc1908594b4f082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394460"/>
            <a:ext cx="3217942" cy="4472940"/>
          </a:xfrm>
          <a:prstGeom prst="rect">
            <a:avLst/>
          </a:prstGeom>
          <a:noFill/>
        </p:spPr>
      </p:pic>
      <p:pic>
        <p:nvPicPr>
          <p:cNvPr id="2" name="k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906" y="5311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14800" y="457200"/>
            <a:ext cx="38100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مهارت های بین فردی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1905000"/>
            <a:ext cx="8001000" cy="190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توانایی بر گسترش شبکه حمایتی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توانایی برای برقراری ارتباطات سازنده</a:t>
            </a: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کمک به افراد برای تعامل با سایرین از طریق صحیح و سازنده</a:t>
            </a:r>
          </a:p>
        </p:txBody>
      </p:sp>
      <p:pic>
        <p:nvPicPr>
          <p:cNvPr id="20484" name="Picture 4" descr="pe02097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648155"/>
            <a:ext cx="3810000" cy="286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E:\متفرقه\New Folder (5)\New Folder\23382258aa8c5f97b77feb73da05a8d7830e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0"/>
            <a:ext cx="2590800" cy="2824692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457200"/>
            <a:ext cx="3962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مهارت های مذاکره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43000" y="1973282"/>
            <a:ext cx="7772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کمک به حل مشکلات ، مسائل و تعارضات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 بدون رفتارهای مبتنی بر تهاجم ، مخالفت یا رفتارهای پرخاشگرانه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 تلاش برای مذاکره در ارتباط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 مقابله با مشکلات از طریق سازش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None/>
            </a:pPr>
            <a:endParaRPr lang="en-US" sz="2800" dirty="0">
              <a:solidFill>
                <a:schemeClr val="accent2"/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</a:rPr>
              <a:t> مشکلات حل نشده </a:t>
            </a:r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  <a:sym typeface="Wingdings" pitchFamily="2" charset="2"/>
              </a:rPr>
              <a:t>--&gt; فشارهای جسمی و روانی</a:t>
            </a:r>
            <a:endParaRPr lang="en-US" sz="2800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890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7086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چگونگی مواجهه با فشارهای روانی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5800" y="1828800"/>
            <a:ext cx="8458200" cy="2819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شناسایی منابع استرس در زندگی روزمره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شناسایی تاثیر استرس بر روی ما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شناسایی راه هایی که بر کنترل سطوح استرس در ما کمک می کند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یادگیری روش های تن آرامی و کاهش استرس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5" name="Picture 1" descr="E:\متفرقه\New Folder (5)\New Folder\مشکلات اجتماعی\f58aec18723ff3ea0acc873f742da89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810000"/>
            <a:ext cx="259036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451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e01496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28600"/>
            <a:ext cx="2819400" cy="248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62400" y="457200"/>
            <a:ext cx="4876800" cy="701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مقابله با استرس و هیجانات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743200" y="1981200"/>
            <a:ext cx="6324600" cy="38512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شناسایی اثرات هیجانات بر خود و دیگران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آگاه بودن از تاثیر هیجانات بر رفتار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توانایی برای پاسخگویی به هیجانات به طور شایسته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1979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2" y="533400"/>
            <a:ext cx="2592388" cy="3184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تغییر رفتار از طریق</a:t>
            </a:r>
            <a:r>
              <a:rPr lang="en-US" sz="4000" dirty="0" smtClean="0">
                <a:solidFill>
                  <a:srgbClr val="CC0099"/>
                </a:solidFill>
              </a:rPr>
              <a:t/>
            </a:r>
            <a:br>
              <a:rPr lang="en-US" sz="4000" dirty="0" smtClean="0">
                <a:solidFill>
                  <a:srgbClr val="CC0099"/>
                </a:solidFill>
              </a:rPr>
            </a:br>
            <a:r>
              <a:rPr lang="en-US" sz="4000" dirty="0" smtClean="0">
                <a:solidFill>
                  <a:srgbClr val="CC0099"/>
                </a:solidFill>
              </a:rPr>
              <a:t/>
            </a:r>
            <a:br>
              <a:rPr lang="en-US" sz="4000" dirty="0" smtClean="0">
                <a:solidFill>
                  <a:srgbClr val="CC0099"/>
                </a:solidFill>
              </a:rPr>
            </a:br>
            <a:r>
              <a:rPr lang="fa-IR" sz="3600" dirty="0" smtClean="0">
                <a:solidFill>
                  <a:schemeClr val="tx2"/>
                </a:solidFill>
                <a:cs typeface="B Titr" pitchFamily="2" charset="-78"/>
              </a:rPr>
              <a:t>مهارت های زندگی</a:t>
            </a:r>
            <a:endParaRPr lang="en-US" sz="3600" dirty="0" smtClean="0">
              <a:solidFill>
                <a:schemeClr val="tx2"/>
              </a:solidFill>
              <a:cs typeface="B Titr" pitchFamily="2" charset="-7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114800" y="884238"/>
            <a:ext cx="4876800" cy="5440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شناسایی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آگاهی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نگرانی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دانش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انگیزش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آمادگی برای تغییر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تمایل به تغییر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پذیرش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9.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عادت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 eaLnBrk="1" hangingPunct="1">
              <a:lnSpc>
                <a:spcPct val="90000"/>
              </a:lnSpc>
              <a:buFontTx/>
              <a:buNone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10.   </a:t>
            </a: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</a:rPr>
              <a:t>نحوه زندگی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</p:txBody>
      </p:sp>
      <p:pic>
        <p:nvPicPr>
          <p:cNvPr id="22532" name="Picture 4" descr="PE02267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564467"/>
            <a:ext cx="2667000" cy="274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130" y="5627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5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219200" y="838200"/>
            <a:ext cx="5715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CC0000"/>
                </a:solidFill>
                <a:latin typeface="Times New Roman" pitchFamily="18" charset="0"/>
                <a:cs typeface="B Titr" pitchFamily="2" charset="-78"/>
              </a:rPr>
              <a:t>مراحل</a:t>
            </a:r>
            <a:endParaRPr lang="en-US" sz="3600" b="1" dirty="0">
              <a:solidFill>
                <a:srgbClr val="CC0000"/>
              </a:solidFill>
              <a:latin typeface="Times New Roman" pitchFamily="18" charset="0"/>
              <a:cs typeface="B Titr" pitchFamily="2" charset="-78"/>
            </a:endParaRPr>
          </a:p>
          <a:p>
            <a:pPr algn="r" rtl="1"/>
            <a:endParaRPr lang="en-US" sz="3600" b="1" dirty="0">
              <a:solidFill>
                <a:srgbClr val="008000"/>
              </a:solidFill>
              <a:latin typeface="Times New Roman" pitchFamily="18" charset="0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شناسایی مشکلات و مسائل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جمع آوری اطلاعات و دانش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روانشناختی هیجانات و احساس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راه های ممکن برای حل مسئله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مهارت های ارتباطی کارآمد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راه حل های ممکن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تصمیمات متقابل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pic>
        <p:nvPicPr>
          <p:cNvPr id="23555" name="Picture 3" descr="pe0248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57200"/>
            <a:ext cx="16700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1319213" y="5410200"/>
            <a:ext cx="4014787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fa-I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انجام دادن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613" y="57423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94000" y="533400"/>
            <a:ext cx="4216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پیام های کلیدی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990600" y="2011363"/>
            <a:ext cx="8153400" cy="3779837"/>
          </a:xfr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مدیریت مهارت های زندگی برای افراد ، نیاز جهان امروز است.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آموزش مهارت های زندگی افراد را به افراد متعادلی که مشارکت هدفمند در جامعه دارد تبدیل می کند.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b="1" dirty="0" smtClean="0">
                <a:solidFill>
                  <a:srgbClr val="FF0000"/>
                </a:solidFill>
                <a:cs typeface="B Nazanin" pitchFamily="2" charset="-78"/>
              </a:rPr>
              <a:t>آموزش گران نقش اساسی را در آموزش مهارت های زندگی بر عهده دارند.</a:t>
            </a:r>
            <a:endParaRPr lang="en-US" dirty="0" smtClean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533400"/>
            <a:ext cx="64008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 rtl="1" eaLnBrk="1" hangingPunct="1"/>
            <a:r>
              <a:rPr lang="fa-IR" sz="3600" dirty="0" smtClean="0">
                <a:solidFill>
                  <a:srgbClr val="CC0099"/>
                </a:solidFill>
                <a:cs typeface="B Titr" pitchFamily="2" charset="-78"/>
              </a:rPr>
              <a:t>بنابراین ، مهارت های زندگی ...</a:t>
            </a:r>
            <a:endParaRPr lang="en-US" sz="3600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66800" y="1676400"/>
            <a:ext cx="7848600" cy="28813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به کار گرفته می شود تا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در جنبه های مختلف زندگی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در ارتباطات انسانی ، آموزش در مورد حقوق و مسئولیت ها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در مسائل مربوط به سلامت :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4114800" y="3939434"/>
            <a:ext cx="4191000" cy="230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</a:rPr>
              <a:t> </a:t>
            </a: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بهداشت روان - استرس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پیگیری از</a:t>
            </a:r>
            <a:r>
              <a:rPr lang="en-US" sz="2400" b="1" dirty="0" smtClean="0">
                <a:solidFill>
                  <a:srgbClr val="CC0000"/>
                </a:solidFill>
                <a:cs typeface="B Nazanin" pitchFamily="2" charset="-78"/>
              </a:rPr>
              <a:t>HIV-AIDS /STD </a:t>
            </a: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سوء مصرف مواد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خشونت جنسی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حاملگی افراد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>
              <a:buFontTx/>
              <a:buChar char="•"/>
            </a:pPr>
            <a:r>
              <a:rPr lang="fa-IR" sz="2400" b="1" dirty="0" smtClean="0">
                <a:solidFill>
                  <a:srgbClr val="CC0000"/>
                </a:solidFill>
                <a:cs typeface="B Nazanin" pitchFamily="2" charset="-78"/>
              </a:rPr>
              <a:t> پیشیری از خودکشی</a:t>
            </a:r>
            <a:endParaRPr lang="en-US" sz="2400" b="1" dirty="0">
              <a:solidFill>
                <a:srgbClr val="CC0000"/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1" descr="E:\متفرقه\New Folder (5)\New Folder\anvaee%20shakhsiyat%20%281%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4114800"/>
            <a:ext cx="2786569" cy="2095500"/>
          </a:xfrm>
          <a:prstGeom prst="rect">
            <a:avLst/>
          </a:prstGeom>
          <a:noFill/>
        </p:spPr>
      </p:pic>
      <p:pic>
        <p:nvPicPr>
          <p:cNvPr id="2" name="k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600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7" grpId="0" build="p" autoUpdateAnimBg="0"/>
      <p:bldP spid="15974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57600"/>
            <a:ext cx="5867400" cy="838200"/>
          </a:xfrm>
        </p:spPr>
        <p:txBody>
          <a:bodyPr>
            <a:normAutofit/>
          </a:bodyPr>
          <a:lstStyle/>
          <a:p>
            <a:pPr algn="ctr"/>
            <a:endParaRPr lang="en-US" sz="3200" b="1" dirty="0">
              <a:cs typeface="B Nazanin" pitchFamily="2" charset="-78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2209800" y="1524000"/>
            <a:ext cx="556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a-IR" sz="4400" b="1" dirty="0" smtClean="0">
                <a:solidFill>
                  <a:srgbClr val="FF0000"/>
                </a:solidFill>
                <a:cs typeface="B Titr" pitchFamily="2" charset="-78"/>
              </a:rPr>
              <a:t>مقدمه ای بر مهارت های زندگی</a:t>
            </a:r>
            <a:endParaRPr lang="en-US" sz="4400" b="1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5" name="Picture 16" descr="bd04956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4735513"/>
            <a:ext cx="31242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543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 eaLnBrk="1" hangingPunct="1"/>
            <a:r>
              <a:rPr lang="fa-IR" sz="3200" dirty="0" smtClean="0">
                <a:solidFill>
                  <a:srgbClr val="CC0099"/>
                </a:solidFill>
                <a:cs typeface="B Titr" pitchFamily="2" charset="-78"/>
              </a:rPr>
              <a:t>بنابراین افراد باید در مورد مهارت های زندگی بدانند زیرا :</a:t>
            </a:r>
            <a:endParaRPr lang="en-US" sz="3200" b="0" i="1" dirty="0" smtClean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90600" y="1782763"/>
            <a:ext cx="7696200" cy="4008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آنها را برای رابطه مثبت و خود حمایتی توانا می سازد و ارتباطات اجتماعی و سلامت آنها را افزایش می دهد.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نهایتا در سایر حوزه های :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1" hangingPunct="1"/>
            <a:r>
              <a:rPr lang="fa-IR" dirty="0" smtClean="0">
                <a:solidFill>
                  <a:srgbClr val="CC0000"/>
                </a:solidFill>
                <a:cs typeface="B Nazanin" pitchFamily="2" charset="-78"/>
              </a:rPr>
              <a:t>آموزش محیط</a:t>
            </a:r>
            <a:endParaRPr lang="en-US" dirty="0" smtClean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/>
            <a:r>
              <a:rPr lang="fa-IR" dirty="0" smtClean="0">
                <a:solidFill>
                  <a:srgbClr val="CC0000"/>
                </a:solidFill>
                <a:cs typeface="B Nazanin" pitchFamily="2" charset="-78"/>
              </a:rPr>
              <a:t>آموزش مصرف کنندگان</a:t>
            </a:r>
            <a:endParaRPr lang="en-US" dirty="0" smtClean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/>
            <a:r>
              <a:rPr lang="fa-IR" dirty="0" smtClean="0">
                <a:solidFill>
                  <a:srgbClr val="CC0000"/>
                </a:solidFill>
                <a:cs typeface="B Nazanin" pitchFamily="2" charset="-78"/>
              </a:rPr>
              <a:t>آموزش صلح</a:t>
            </a:r>
            <a:endParaRPr lang="en-US" dirty="0" smtClean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 eaLnBrk="1" hangingPunct="1"/>
            <a:r>
              <a:rPr lang="fa-IR" dirty="0" smtClean="0">
                <a:solidFill>
                  <a:srgbClr val="CC0000"/>
                </a:solidFill>
                <a:cs typeface="B Nazanin" pitchFamily="2" charset="-78"/>
              </a:rPr>
              <a:t>مسائل فرهنگی اجتماعی</a:t>
            </a:r>
            <a:endParaRPr lang="en-US" dirty="0" smtClean="0">
              <a:solidFill>
                <a:srgbClr val="CC0000"/>
              </a:solidFill>
              <a:cs typeface="B Nazanin" pitchFamily="2" charset="-78"/>
            </a:endParaRPr>
          </a:p>
          <a:p>
            <a:pPr lvl="1" eaLnBrk="1" hangingPunct="1"/>
            <a:endParaRPr lang="en-US" b="1" dirty="0" smtClean="0">
              <a:solidFill>
                <a:schemeClr val="accent2"/>
              </a:solidFill>
            </a:endParaRPr>
          </a:p>
        </p:txBody>
      </p:sp>
      <p:pic>
        <p:nvPicPr>
          <p:cNvPr id="30724" name="Picture 4" descr="PE0228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442512"/>
            <a:ext cx="2895600" cy="313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159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xeifya"/>
          <p:cNvPicPr>
            <a:picLocks noChangeAspect="1" noChangeArrowheads="1"/>
          </p:cNvPicPr>
          <p:nvPr/>
        </p:nvPicPr>
        <p:blipFill>
          <a:blip r:embed="rId3"/>
          <a:srcRect b="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38600" y="26449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b="1" dirty="0" smtClean="0">
                <a:solidFill>
                  <a:schemeClr val="bg1">
                    <a:lumMod val="95000"/>
                  </a:schemeClr>
                </a:solidFill>
                <a:cs typeface="B Titr" pitchFamily="2" charset="-78"/>
              </a:rPr>
              <a:t>با تشکر از توجه شما</a:t>
            </a:r>
            <a:endParaRPr lang="en-US" sz="4000" b="1" dirty="0">
              <a:solidFill>
                <a:schemeClr val="bg1">
                  <a:lumMod val="95000"/>
                </a:schemeClr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1491020"/>
            <a:ext cx="6096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خود آگاهی </a:t>
            </a:r>
            <a:endParaRPr lang="en-US" sz="2600" b="1" dirty="0">
              <a:solidFill>
                <a:srgbClr val="FF0000"/>
              </a:solidFill>
              <a:cs typeface="B Nazanin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شکل گیری خود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      </a:t>
            </a: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هویت یابی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       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عزت نفس        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   </a:t>
            </a: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اعتماد به نفس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  <a:p>
            <a:pPr algn="r" rtl="1"/>
            <a:endParaRPr lang="en-US" sz="2400" dirty="0">
              <a:solidFill>
                <a:schemeClr val="accent2"/>
              </a:solidFill>
            </a:endParaRPr>
          </a:p>
          <a:p>
            <a:pPr algn="r" rtl="1"/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  <a:sym typeface="Symbol" pitchFamily="18" charset="2"/>
              </a:rPr>
              <a:t>خودگردانی + استقلال </a:t>
            </a:r>
            <a:r>
              <a:rPr lang="fa-IR" sz="2600" b="1" dirty="0" smtClean="0">
                <a:solidFill>
                  <a:srgbClr val="FF0000"/>
                </a:solidFill>
                <a:latin typeface="Adobe Caslon Pro Bold"/>
                <a:cs typeface="B Nazanin" pitchFamily="2" charset="-78"/>
                <a:sym typeface="Symbol" pitchFamily="18" charset="2"/>
              </a:rPr>
              <a:t>--&gt; قاطعیت</a:t>
            </a:r>
            <a:endParaRPr lang="en-US" sz="2600" b="1" dirty="0">
              <a:solidFill>
                <a:srgbClr val="FF0000"/>
              </a:solidFill>
              <a:cs typeface="B Nazanin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تفکر انتقادی و تصمیم گیری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حل مساله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تعیین و توصیف ارزش ها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  <a:p>
            <a:pPr algn="r" rtl="1"/>
            <a:endParaRPr lang="en-US" sz="2400" dirty="0">
              <a:solidFill>
                <a:schemeClr val="accent2"/>
              </a:solidFill>
            </a:endParaRPr>
          </a:p>
          <a:p>
            <a:pPr algn="r" rtl="1"/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کنجکاوی ، شهامت ، میل به تجربه </a:t>
            </a:r>
            <a:r>
              <a:rPr lang="fa-IR" sz="2600" b="1" dirty="0" smtClean="0">
                <a:solidFill>
                  <a:srgbClr val="FF0000"/>
                </a:solidFill>
                <a:latin typeface="Adobe Caslon Pro Bold"/>
                <a:cs typeface="B Nazanin" pitchFamily="2" charset="-78"/>
                <a:sym typeface="Symbol" pitchFamily="18" charset="2"/>
              </a:rPr>
              <a:t>--&gt; خطر پذیری</a:t>
            </a:r>
            <a:endParaRPr lang="fa-IR" sz="2600" b="1" dirty="0">
              <a:solidFill>
                <a:srgbClr val="FF0000"/>
              </a:solidFill>
              <a:latin typeface="Adobe Caslon Pro Bold"/>
              <a:cs typeface="B Nazanin" pitchFamily="2" charset="-78"/>
              <a:sym typeface="Symbol" pitchFamily="18" charset="2"/>
            </a:endParaRPr>
          </a:p>
          <a:p>
            <a:pPr algn="r" rtl="1"/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مقابله با فشارهای روانی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  </a:t>
            </a: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و نا کامی ها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</a:endParaRPr>
          </a:p>
          <a:p>
            <a:pPr algn="r" rtl="1"/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38200" y="344269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 smtClean="0">
                <a:solidFill>
                  <a:srgbClr val="CC0099"/>
                </a:solidFill>
                <a:cs typeface="B Titr" pitchFamily="2" charset="-78"/>
              </a:rPr>
              <a:t>رشد و شکوفایی شخصیت </a:t>
            </a:r>
            <a:endParaRPr lang="en-US" sz="3600" b="1" dirty="0">
              <a:solidFill>
                <a:srgbClr val="CC0099"/>
              </a:solidFill>
              <a:cs typeface="B Titr" pitchFamily="2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4" descr="102ruv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676400"/>
            <a:ext cx="2634951" cy="2895600"/>
          </a:xfrm>
          <a:prstGeom prst="rect">
            <a:avLst/>
          </a:prstGeom>
          <a:noFill/>
        </p:spPr>
      </p:pic>
      <p:pic>
        <p:nvPicPr>
          <p:cNvPr id="2" name="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42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5638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rtl="1">
              <a:lnSpc>
                <a:spcPct val="130000"/>
              </a:lnSpc>
              <a:spcBef>
                <a:spcPct val="50000"/>
              </a:spcBef>
            </a:pPr>
            <a:r>
              <a:rPr lang="fa-IR" sz="3600" b="1" dirty="0" smtClean="0">
                <a:solidFill>
                  <a:srgbClr val="CC0099"/>
                </a:solidFill>
                <a:latin typeface="+mn-lt"/>
                <a:ea typeface="+mn-ea"/>
                <a:cs typeface="B Titr" pitchFamily="2" charset="-78"/>
              </a:rPr>
              <a:t>مهارت های زندگی چیست ؟</a:t>
            </a:r>
            <a:endParaRPr lang="en-US" sz="3600" b="1" dirty="0" smtClean="0">
              <a:solidFill>
                <a:srgbClr val="CC0099"/>
              </a:solidFill>
              <a:latin typeface="+mn-lt"/>
              <a:ea typeface="+mn-ea"/>
              <a:cs typeface="B Titr" pitchFamily="2" charset="-78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76400" y="2010859"/>
            <a:ext cx="6705600" cy="317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rtl="1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itchFamily="2" charset="-78"/>
                <a:sym typeface="Symbol" pitchFamily="18" charset="2"/>
              </a:rPr>
              <a:t>... توانایی هایی هستند که از طریق ارتقاء سلامت روانی اجتماعی و شایستگی های افراد و افراد را برای رویارویی صحیح با واقعیت های زندگی آماده می سازند.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B Nazanin" pitchFamily="2" charset="-78"/>
              <a:sym typeface="Symbol" pitchFamily="18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38200" y="1447799"/>
            <a:ext cx="7924800" cy="39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Titr" pitchFamily="2" charset="-78"/>
              </a:rPr>
              <a:t>یونیسف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cs typeface="B Titr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آموزش بر پایه مهارت های زندگی شامل :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 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en-US" sz="3600" dirty="0">
                <a:solidFill>
                  <a:srgbClr val="FFFF66"/>
                </a:solidFill>
                <a:cs typeface="B Nazanin" pitchFamily="2" charset="-78"/>
              </a:rPr>
              <a:t>    </a:t>
            </a:r>
            <a:r>
              <a:rPr lang="fa-IR" sz="3600" dirty="0" smtClean="0">
                <a:solidFill>
                  <a:srgbClr val="CC0000"/>
                </a:solidFill>
                <a:cs typeface="B Nazanin" pitchFamily="2" charset="-78"/>
              </a:rPr>
              <a:t>- رویکرد تغییر رفتار یا رشد و توسعه شخصی</a:t>
            </a:r>
            <a:endParaRPr lang="en-US" sz="3600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fa-IR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- برای تعادل در 3 حوزه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v"/>
            </a:pPr>
            <a:r>
              <a:rPr lang="fa-IR" sz="3600" dirty="0" smtClean="0">
                <a:solidFill>
                  <a:srgbClr val="0070C0"/>
                </a:solidFill>
                <a:cs typeface="B Nazanin" pitchFamily="2" charset="-78"/>
              </a:rPr>
              <a:t>دانش ، نگرش و مهارت طراحی شده است.</a:t>
            </a:r>
            <a:endParaRPr lang="en-US" sz="32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78700" y="0"/>
            <a:ext cx="99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a-IR" sz="2400" i="1" dirty="0" smtClean="0">
                <a:solidFill>
                  <a:srgbClr val="3333CC"/>
                </a:solidFill>
                <a:latin typeface="Tahoma" pitchFamily="34" charset="0"/>
              </a:rPr>
              <a:t>ادامه ...</a:t>
            </a:r>
            <a:endParaRPr lang="en-US" sz="2400" i="1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05000" y="228600"/>
            <a:ext cx="5638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 smtClean="0">
                <a:solidFill>
                  <a:srgbClr val="CC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مهارت های زندگی چیست ؟</a:t>
            </a:r>
            <a:endParaRPr lang="en-US" sz="3600" b="1" dirty="0" smtClean="0">
              <a:solidFill>
                <a:srgbClr val="CC009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924800" cy="39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Titr" pitchFamily="2" charset="-78"/>
              </a:rPr>
              <a:t>یونیسف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cs typeface="B Titr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آموزش بر پایه مهارت های زندگی شامل :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 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en-US" sz="3600" dirty="0">
                <a:solidFill>
                  <a:srgbClr val="FFFF66"/>
                </a:solidFill>
                <a:cs typeface="B Nazanin" pitchFamily="2" charset="-78"/>
              </a:rPr>
              <a:t>    </a:t>
            </a:r>
            <a:r>
              <a:rPr lang="fa-IR" sz="3600" dirty="0" smtClean="0">
                <a:solidFill>
                  <a:srgbClr val="CC0000"/>
                </a:solidFill>
                <a:cs typeface="B Nazanin" pitchFamily="2" charset="-78"/>
              </a:rPr>
              <a:t>- رویکرد تغییر رفتار یا رشد و توسعه شخصی</a:t>
            </a:r>
            <a:endParaRPr lang="en-US" sz="3600" dirty="0">
              <a:solidFill>
                <a:srgbClr val="CC0000"/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fa-IR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- برای تعادل در 3 حوزه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lvl="1" algn="r" rtl="1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v"/>
            </a:pPr>
            <a:r>
              <a:rPr lang="fa-IR" sz="3600" dirty="0" smtClean="0">
                <a:solidFill>
                  <a:srgbClr val="0070C0"/>
                </a:solidFill>
                <a:cs typeface="B Nazanin" pitchFamily="2" charset="-78"/>
              </a:rPr>
              <a:t>دانش ، نگرش و مهارت طراحی شده است.</a:t>
            </a:r>
            <a:endParaRPr lang="en-US" sz="3200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05000" y="228601"/>
            <a:ext cx="5638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 smtClean="0">
                <a:solidFill>
                  <a:srgbClr val="CC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مهارت های زندگی چیست ؟</a:t>
            </a:r>
            <a:endParaRPr lang="en-US" sz="3600" b="1" dirty="0" smtClean="0">
              <a:solidFill>
                <a:srgbClr val="CC009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2" name="k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627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62000" y="1905000"/>
            <a:ext cx="84582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a-I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Titr" pitchFamily="2" charset="-78"/>
              </a:rPr>
              <a:t>تعریف سازمان بهداشت جهانی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Titr" pitchFamily="2" charset="-78"/>
              </a:rPr>
              <a:t>WHO</a:t>
            </a:r>
          </a:p>
          <a:p>
            <a:pPr lvl="1" algn="r" rtl="1" eaLnBrk="1" hangingPunct="1"/>
            <a:r>
              <a:rPr lang="fa-IR" sz="3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توانایی هایی برای رفتارهای سازگارانه و مثبت که افراد را برای رویارویی موثر و کارآمد با چالش های روزمره زندگی آماده می کند.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378700" y="0"/>
            <a:ext cx="99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a-IR" sz="2400" i="1" dirty="0" smtClean="0">
                <a:solidFill>
                  <a:srgbClr val="3333CC"/>
                </a:solidFill>
                <a:latin typeface="Tahoma" pitchFamily="34" charset="0"/>
              </a:rPr>
              <a:t>ادامه ...</a:t>
            </a:r>
            <a:endParaRPr lang="en-US" sz="2400" i="1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5000" y="228600"/>
            <a:ext cx="5638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defRPr/>
            </a:pPr>
            <a:r>
              <a:rPr lang="fa-IR" sz="3600" b="1" dirty="0" smtClean="0">
                <a:solidFill>
                  <a:srgbClr val="CC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مهارت های زندگی چیست ؟</a:t>
            </a:r>
            <a:endParaRPr lang="en-US" sz="3600" b="1" dirty="0" smtClean="0">
              <a:solidFill>
                <a:srgbClr val="CC009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2" name="k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4005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3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متفرقه\New Folder (5)\New Folder\هدف\bbb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200400"/>
            <a:ext cx="3657600" cy="36576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503238"/>
            <a:ext cx="60198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fa-IR" sz="3600" b="1" dirty="0" smtClean="0">
                <a:solidFill>
                  <a:srgbClr val="CC0099"/>
                </a:solidFill>
                <a:latin typeface="+mn-lt"/>
                <a:ea typeface="+mn-ea"/>
                <a:cs typeface="B Titr" pitchFamily="2" charset="-78"/>
              </a:rPr>
              <a:t>ضرورت آموزش مهارت های زندگی</a:t>
            </a:r>
            <a:endParaRPr lang="en-US" sz="3600" b="1" dirty="0" smtClean="0">
              <a:solidFill>
                <a:srgbClr val="CC0099"/>
              </a:solidFill>
              <a:latin typeface="+mn-lt"/>
              <a:ea typeface="+mn-ea"/>
              <a:cs typeface="B Titr" pitchFamily="2" charset="-7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90600" y="1798638"/>
            <a:ext cx="7924800" cy="3763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افزایش توانایی افراد برای یافتن راه حل جایگزین و ممکن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تشخیص نقاط قوت و ضعف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گرفتن تصمیمات منطقی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برقراری ارتباطات کارآمد و موثر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dirty="0" smtClean="0">
                <a:solidFill>
                  <a:srgbClr val="CC0000"/>
                </a:solidFill>
                <a:cs typeface="B Nazanin" pitchFamily="2" charset="-78"/>
              </a:rPr>
              <a:t>جرات ” نه گفتن ”</a:t>
            </a:r>
            <a:endParaRPr lang="en-US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dirty="0" smtClean="0">
                <a:solidFill>
                  <a:srgbClr val="008000"/>
                </a:solidFill>
                <a:cs typeface="B Nazanin" pitchFamily="2" charset="-78"/>
              </a:rPr>
              <a:t>قاطع بودن</a:t>
            </a:r>
            <a:endParaRPr lang="en-US" dirty="0" smtClean="0">
              <a:solidFill>
                <a:srgbClr val="008000"/>
              </a:solidFill>
              <a:cs typeface="B Nazanin" pitchFamily="2" charset="-78"/>
            </a:endParaRPr>
          </a:p>
        </p:txBody>
      </p:sp>
      <p:pic>
        <p:nvPicPr>
          <p:cNvPr id="13316" name="Picture 4" descr="j02938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152400"/>
            <a:ext cx="17383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k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608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7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467600" cy="1066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30000"/>
              </a:lnSpc>
              <a:defRPr/>
            </a:pPr>
            <a:r>
              <a:rPr lang="fa-IR" sz="3600" b="1" dirty="0" smtClean="0">
                <a:solidFill>
                  <a:srgbClr val="CC0099"/>
                </a:solidFill>
                <a:latin typeface="+mn-lt"/>
                <a:ea typeface="+mn-ea"/>
                <a:cs typeface="B Titr" pitchFamily="2" charset="-78"/>
              </a:rPr>
              <a:t>چگونه مهارت های زندگی منجر به پیشگیری از مشکلات سلامت روان می شود ؟ </a:t>
            </a:r>
            <a:endParaRPr lang="en-US" sz="3600" b="1" dirty="0" smtClean="0">
              <a:solidFill>
                <a:srgbClr val="CC0099"/>
              </a:solidFill>
              <a:latin typeface="+mn-lt"/>
              <a:ea typeface="+mn-ea"/>
              <a:cs typeface="B Titr" pitchFamily="2" charset="-78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48000" y="1739358"/>
            <a:ext cx="2832100" cy="146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دانش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ct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نگرش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ct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ارزش ها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06738" y="3733800"/>
            <a:ext cx="2608262" cy="4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مهارت های زندگی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048000" y="4495800"/>
            <a:ext cx="2819400" cy="39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 تقویت یا تغییر رفتار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0" y="5291138"/>
            <a:ext cx="3903663" cy="39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رفتار های سلامت گرا و مثبت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33600" y="6096000"/>
            <a:ext cx="4114800" cy="4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rtl="1" eaLnBrk="0" hangingPunct="0">
              <a:lnSpc>
                <a:spcPct val="7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Char char="«"/>
            </a:pPr>
            <a:r>
              <a:rPr lang="fa-I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Nazanin" pitchFamily="2" charset="-78"/>
              </a:rPr>
              <a:t>پیشگیری از مشکلات سلامتی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  <a:cs typeface="B Nazanin" pitchFamily="2" charset="-78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419600" y="3276600"/>
            <a:ext cx="0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464050" y="4114800"/>
            <a:ext cx="0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464050" y="4932363"/>
            <a:ext cx="0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464050" y="5689600"/>
            <a:ext cx="0" cy="40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1" name="Picture 1" descr="E:\متفرقه\New Folder (5)\New Folder\فيزيولوژي\header-physiolog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828800"/>
            <a:ext cx="2940050" cy="1984351"/>
          </a:xfrm>
          <a:prstGeom prst="rect">
            <a:avLst/>
          </a:prstGeom>
          <a:noFill/>
        </p:spPr>
      </p:pic>
      <p:pic>
        <p:nvPicPr>
          <p:cNvPr id="2" name="k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3264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 animBg="1"/>
      <p:bldP spid="14340" grpId="0"/>
      <p:bldP spid="14341" grpId="0"/>
      <p:bldP spid="14342" grpId="0"/>
      <p:bldP spid="14343" grpId="0"/>
      <p:bldP spid="14344" grpId="0" animBg="1"/>
      <p:bldP spid="14345" grpId="0" animBg="1"/>
      <p:bldP spid="14346" grpId="0" animBg="1"/>
      <p:bldP spid="143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90600" y="2209800"/>
            <a:ext cx="3048000" cy="2895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r" rtl="1" eaLnBrk="1" hangingPunct="1"/>
            <a:r>
              <a:rPr lang="fa-IR" sz="2800" b="1" dirty="0" smtClean="0">
                <a:solidFill>
                  <a:srgbClr val="008000"/>
                </a:solidFill>
                <a:cs typeface="B Nazanin" pitchFamily="2" charset="-78"/>
              </a:rPr>
              <a:t>همدلی</a:t>
            </a:r>
            <a:endParaRPr lang="en-US" sz="28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pPr algn="r" rtl="1" eaLnBrk="1" hangingPunct="1"/>
            <a:r>
              <a:rPr lang="fa-IR" sz="2800" b="1" dirty="0" smtClean="0">
                <a:solidFill>
                  <a:srgbClr val="008000"/>
                </a:solidFill>
                <a:cs typeface="B Nazanin" pitchFamily="2" charset="-78"/>
              </a:rPr>
              <a:t>ارتباط فردی موثر</a:t>
            </a:r>
            <a:endParaRPr lang="en-US" sz="28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r>
              <a:rPr lang="fa-IR" sz="2800" b="1" dirty="0">
                <a:solidFill>
                  <a:srgbClr val="008000"/>
                </a:solidFill>
                <a:cs typeface="B Nazanin" pitchFamily="2" charset="-78"/>
              </a:rPr>
              <a:t>ارتباطات بین فردی مناسب ( مهارت های مذاکره ... )</a:t>
            </a:r>
          </a:p>
          <a:p>
            <a:r>
              <a:rPr lang="fa-IR" sz="2800" b="1" dirty="0" smtClean="0">
                <a:solidFill>
                  <a:srgbClr val="008000"/>
                </a:solidFill>
                <a:cs typeface="B Nazanin" pitchFamily="2" charset="-78"/>
              </a:rPr>
              <a:t>مقابله </a:t>
            </a:r>
            <a:r>
              <a:rPr lang="fa-IR" sz="2800" b="1" dirty="0" smtClean="0">
                <a:solidFill>
                  <a:srgbClr val="008000"/>
                </a:solidFill>
                <a:cs typeface="B Nazanin" pitchFamily="2" charset="-78"/>
              </a:rPr>
              <a:t>با </a:t>
            </a:r>
            <a:r>
              <a:rPr lang="fa-IR" sz="2800" b="1" dirty="0">
                <a:solidFill>
                  <a:srgbClr val="008000"/>
                </a:solidFill>
                <a:cs typeface="B Nazanin" pitchFamily="2" charset="-78"/>
              </a:rPr>
              <a:t>هیجانات </a:t>
            </a:r>
            <a:endParaRPr lang="fa-IR" sz="28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r>
              <a:rPr lang="fa-IR" sz="2800" b="1" dirty="0" smtClean="0">
                <a:solidFill>
                  <a:srgbClr val="008000"/>
                </a:solidFill>
                <a:cs typeface="B Nazanin" pitchFamily="2" charset="-78"/>
              </a:rPr>
              <a:t>مقابله </a:t>
            </a:r>
            <a:r>
              <a:rPr lang="fa-IR" sz="2800" b="1" dirty="0">
                <a:solidFill>
                  <a:srgbClr val="008000"/>
                </a:solidFill>
                <a:cs typeface="B Nazanin" pitchFamily="2" charset="-78"/>
              </a:rPr>
              <a:t>با فشارهای روانی</a:t>
            </a:r>
          </a:p>
          <a:p>
            <a:pPr algn="r" rtl="1" eaLnBrk="1" hangingPunct="1"/>
            <a:endParaRPr lang="fa-IR" sz="2800" b="1" dirty="0" smtClean="0">
              <a:solidFill>
                <a:srgbClr val="008000"/>
              </a:solidFill>
              <a:cs typeface="B Nazanin" pitchFamily="2" charset="-78"/>
            </a:endParaRPr>
          </a:p>
          <a:p>
            <a:pPr algn="r" rtl="1" eaLnBrk="1" hangingPunct="1"/>
            <a:endParaRPr lang="en-US" sz="2800" b="1" dirty="0" smtClean="0">
              <a:solidFill>
                <a:srgbClr val="008000"/>
              </a:solidFill>
              <a:cs typeface="B Nazanin" pitchFamily="2" charset="-78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4876800" y="2070100"/>
            <a:ext cx="36576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buFontTx/>
              <a:buChar char="•"/>
            </a:pPr>
            <a:r>
              <a:rPr lang="fa-I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خودآگاهی</a:t>
            </a:r>
            <a:endParaRPr lang="fa-IR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B Nazanin" pitchFamily="2" charset="-78"/>
            </a:endParaRPr>
          </a:p>
          <a:p>
            <a:pPr algn="r" rtl="1">
              <a:buFontTx/>
              <a:buChar char="•"/>
            </a:pPr>
            <a:r>
              <a:rPr lang="fa-I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تصمیم گیری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  </a:t>
            </a:r>
            <a:endParaRPr lang="fa-IR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B Nazanin" pitchFamily="2" charset="-78"/>
            </a:endParaRPr>
          </a:p>
          <a:p>
            <a:pPr algn="r" rtl="1">
              <a:buFontTx/>
              <a:buChar char="•"/>
            </a:pPr>
            <a:r>
              <a:rPr lang="fa-I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 حل مساله</a:t>
            </a:r>
          </a:p>
          <a:p>
            <a:pPr algn="r" rtl="1">
              <a:buFontTx/>
              <a:buChar char="•"/>
            </a:pPr>
            <a:r>
              <a:rPr lang="fa-I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تفکر انتقادی</a:t>
            </a:r>
          </a:p>
          <a:p>
            <a:pPr algn="r" rtl="1">
              <a:buFontTx/>
              <a:buChar char="•"/>
            </a:pPr>
            <a:r>
              <a:rPr lang="fa-I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B Nazanin" pitchFamily="2" charset="-78"/>
              </a:rPr>
              <a:t>تفکر خلاق</a:t>
            </a:r>
            <a:endParaRPr lang="fa-IR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B Nazanin" pitchFamily="2" charset="-78"/>
            </a:endParaRPr>
          </a:p>
        </p:txBody>
      </p:sp>
      <p:pic>
        <p:nvPicPr>
          <p:cNvPr id="12294" name="Picture 6" descr="j02127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304800"/>
            <a:ext cx="1285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مقدمه ای بر مهارت های زندگی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05000" y="228600"/>
            <a:ext cx="56388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 smtClean="0">
                <a:solidFill>
                  <a:srgbClr val="CC00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مهارت های زندگی چیست ؟</a:t>
            </a:r>
            <a:endParaRPr lang="en-US" sz="3600" b="1" dirty="0" smtClean="0">
              <a:solidFill>
                <a:srgbClr val="CC009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2" name="k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7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7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7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7219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837</Words>
  <Application>Microsoft Office PowerPoint</Application>
  <PresentationFormat>On-screen Show (4:3)</PresentationFormat>
  <Paragraphs>161</Paragraphs>
  <Slides>21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Adobe Caslon Pro Bold</vt:lpstr>
      <vt:lpstr>Arial</vt:lpstr>
      <vt:lpstr>Arial Rounded MT Bold</vt:lpstr>
      <vt:lpstr>B Nazanin</vt:lpstr>
      <vt:lpstr>B Titr</vt:lpstr>
      <vt:lpstr>Calibri</vt:lpstr>
      <vt:lpstr>Monotype Sorts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مهارت های زندگی چیست ؟</vt:lpstr>
      <vt:lpstr>PowerPoint Presentation</vt:lpstr>
      <vt:lpstr>PowerPoint Presentation</vt:lpstr>
      <vt:lpstr>ضرورت آموزش مهارت های زندگی</vt:lpstr>
      <vt:lpstr>چگونه مهارت های زندگی منجر به پیشگیری از مشکلات سلامت روان می شود ؟ </vt:lpstr>
      <vt:lpstr>PowerPoint Presentation</vt:lpstr>
      <vt:lpstr>ارتباط موثر</vt:lpstr>
      <vt:lpstr>همدلی</vt:lpstr>
      <vt:lpstr>مهارت های بین فردی</vt:lpstr>
      <vt:lpstr>مهارت های مذاکره</vt:lpstr>
      <vt:lpstr>چگونگی مواجهه با فشارهای روانی</vt:lpstr>
      <vt:lpstr>مقابله با استرس و هیجانات</vt:lpstr>
      <vt:lpstr>تغییر رفتار از طریق  مهارت های زندگی</vt:lpstr>
      <vt:lpstr>PowerPoint Presentation</vt:lpstr>
      <vt:lpstr>پیام های کلیدی</vt:lpstr>
      <vt:lpstr>بنابراین ، مهارت های زندگی ...</vt:lpstr>
      <vt:lpstr>بنابراین افراد باید در مورد مهارت های زندگی بدانند زیرا :</vt:lpstr>
      <vt:lpstr>PowerPoint Presentation</vt:lpstr>
    </vt:vector>
  </TitlesOfParts>
  <Company>dmfa co.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jamsystem</dc:creator>
  <cp:lastModifiedBy>Moorche</cp:lastModifiedBy>
  <cp:revision>18</cp:revision>
  <dcterms:created xsi:type="dcterms:W3CDTF">2012-04-18T11:50:40Z</dcterms:created>
  <dcterms:modified xsi:type="dcterms:W3CDTF">2020-11-08T11:21:40Z</dcterms:modified>
</cp:coreProperties>
</file>